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2" r:id="rId2"/>
    <p:sldId id="256" r:id="rId3"/>
    <p:sldId id="276" r:id="rId4"/>
    <p:sldId id="258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02E"/>
    <a:srgbClr val="002E60"/>
    <a:srgbClr val="CFAAB4"/>
    <a:srgbClr val="F3914E"/>
    <a:srgbClr val="F088A4"/>
    <a:srgbClr val="DD4A53"/>
    <a:srgbClr val="475A8F"/>
    <a:srgbClr val="DBC8BE"/>
    <a:srgbClr val="DCA28F"/>
    <a:srgbClr val="D8A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82403" autoAdjust="0"/>
  </p:normalViewPr>
  <p:slideViewPr>
    <p:cSldViewPr>
      <p:cViewPr varScale="1">
        <p:scale>
          <a:sx n="77" d="100"/>
          <a:sy n="77" d="100"/>
        </p:scale>
        <p:origin x="636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0530B-C0D9-4389-8C41-739D88369A17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7F9EA-2A30-435F-9E93-015388AB5D2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184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5296D-6675-490A-81E2-B5E2AB688556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33184-B5AC-4101-8619-C37317F279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66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0795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PLC (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Programovatelný logický automat) SIMATIC de facto vyrábí sám sebe.</a:t>
            </a:r>
            <a:r>
              <a:rPr lang="cs-CZ" dirty="0" smtClean="0"/>
              <a:t> </a:t>
            </a:r>
          </a:p>
          <a:p>
            <a:r>
              <a:rPr lang="cs-CZ" dirty="0" smtClean="0"/>
              <a:t>Velikost továrny</a:t>
            </a:r>
            <a:r>
              <a:rPr lang="cs-CZ" baseline="0" dirty="0" smtClean="0"/>
              <a:t> od roku 1989 nezměněna, počet zaměstnanců mírně vzrostl.</a:t>
            </a:r>
          </a:p>
          <a:p>
            <a:r>
              <a:rPr lang="cs-CZ" baseline="0" dirty="0" smtClean="0"/>
              <a:t>Zmetkovost výroby se snížila z 500 na 12 výrobků v každém milionu.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5967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Totální decentralizace výroby umožňuje řídit výrobu bez centrální rozhodovací jednotky, ale též vyrobit stejný výrobek kdekoliv v globálním výrobním prostoru  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Reakce na poptávku po produktech je okamžitá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Individuální požadavky zákazníka je snadné respektovat bez ztráty efektivity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Výroba může zůstat masovou, ale zároveň je hluboce individualizovaná</a:t>
            </a:r>
          </a:p>
          <a:p>
            <a:pPr lvl="0"/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Testbed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ČR chystán CIIRC a Siemensem – poloprovoz (pilot plant)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Organizuje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např.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Industrial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Internet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Consortium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různá témata jako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Monitoring &amp;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Predictive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Maintenance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Testbed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Smart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Airline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Baggage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Testbed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či Smart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Testbed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123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199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970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Dojde k principiální redefinici vazeb mezi zákazníky, výrobci a dodavateli, stejně tak i ke změně způsobu komunikace mezi člověkem a strojem. Veškeré změny přispějí k řešení globálních problémů jako nedostatek surovin, energetická účinnost či demografické změny. Lidé v nich nebudou vykonávat fyzicky těžkou a rutinní práci, ale bude jim dán prostor pro kreativní práci.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bude mít pozitivní vliv na prodloužení doby, po kterou budou lidé schopni vykonávat své zaměstnání. Pracovní flexibilita jim pak umožní lépe než dřív skloubit svůj soukromý a pracovní život.</a:t>
            </a:r>
            <a:endParaRPr lang="cs-CZ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900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Standardy - Nelze</a:t>
            </a:r>
            <a:r>
              <a:rPr lang="cs-CZ" baseline="0" dirty="0" smtClean="0"/>
              <a:t> definovat od stolu - </a:t>
            </a:r>
            <a:r>
              <a:rPr lang="cs-CZ" dirty="0" smtClean="0"/>
              <a:t>historicky třeba CD, VHS, mp3, </a:t>
            </a:r>
            <a:r>
              <a:rPr lang="cs-CZ" dirty="0" err="1" smtClean="0"/>
              <a:t>Blu-Ray</a:t>
            </a:r>
            <a:r>
              <a:rPr lang="cs-CZ" dirty="0" smtClean="0"/>
              <a:t> se prosadily proti alternativám vývojem trhu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142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Nutnost změny nastavení vzdělávacího systému, učebních plánů (hlavní posílení matematiky a exaktních věd, interdisciplinarity; konkrétně povinná maturita z matematiky, zapojení moderních technologií do výuky, zavedení nových studijních programů/oborů zaměřených na Průmysl 4.0 na pomezí oborů strojírenských, elektrotechnických a informatických, dostatečné financování učitelů atd.)</a:t>
            </a:r>
          </a:p>
          <a:p>
            <a:pPr lvl="0"/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932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972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708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948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smtClean="0"/>
              <a:t>V USA - </a:t>
            </a:r>
            <a:r>
              <a:rPr lang="en-US" sz="1200" dirty="0" smtClean="0"/>
              <a:t>Smart Manufacturing Leadership Coalition (SMLC)</a:t>
            </a:r>
            <a:r>
              <a:rPr lang="cs-CZ" sz="1200" dirty="0" smtClean="0"/>
              <a:t> neziskové konsorcium zaměřené hlavně na standardy</a:t>
            </a:r>
          </a:p>
          <a:p>
            <a:r>
              <a:rPr lang="cs-CZ" sz="1200" dirty="0" smtClean="0"/>
              <a:t>Zakládající členové IIC např. GE, SAP, IBM, Intel, Cisco, Schneider Electric. IIC klade velký důraz</a:t>
            </a:r>
            <a:r>
              <a:rPr lang="cs-CZ" sz="1200" baseline="0" dirty="0" smtClean="0"/>
              <a:t> na test </a:t>
            </a:r>
            <a:r>
              <a:rPr lang="cs-CZ" sz="1200" baseline="0" dirty="0" err="1" smtClean="0"/>
              <a:t>bedy</a:t>
            </a:r>
            <a:r>
              <a:rPr lang="cs-CZ" sz="1200" baseline="0" dirty="0" smtClean="0"/>
              <a:t>.</a:t>
            </a:r>
            <a:endParaRPr lang="cs-CZ" sz="1200" dirty="0" smtClean="0"/>
          </a:p>
          <a:p>
            <a:r>
              <a:rPr lang="cs-CZ" sz="1200" dirty="0" smtClean="0"/>
              <a:t>V Japonsku </a:t>
            </a:r>
            <a:r>
              <a:rPr lang="cs-CZ" sz="1200" dirty="0" err="1" smtClean="0"/>
              <a:t>Industrial</a:t>
            </a:r>
            <a:r>
              <a:rPr lang="cs-CZ" sz="1200" dirty="0" smtClean="0"/>
              <a:t> </a:t>
            </a:r>
            <a:r>
              <a:rPr lang="cs-CZ" sz="1200" dirty="0" err="1" smtClean="0"/>
              <a:t>Value</a:t>
            </a:r>
            <a:r>
              <a:rPr lang="cs-CZ" sz="1200" dirty="0" smtClean="0"/>
              <a:t> </a:t>
            </a:r>
            <a:r>
              <a:rPr lang="cs-CZ" sz="1200" dirty="0" err="1" smtClean="0"/>
              <a:t>Chain</a:t>
            </a:r>
            <a:r>
              <a:rPr lang="cs-CZ" sz="1200" dirty="0" smtClean="0"/>
              <a:t> </a:t>
            </a:r>
            <a:r>
              <a:rPr lang="cs-CZ" sz="1200" dirty="0" err="1" smtClean="0"/>
              <a:t>Initiative</a:t>
            </a:r>
            <a:r>
              <a:rPr lang="cs-CZ" sz="1200" dirty="0" smtClean="0"/>
              <a:t> = iniciativa 30 firem představená v červnu 2015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624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776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153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jádru čtvrté průmyslové revoluce stojí spojení virtuálního kybernetického světa se světem fyzické reality.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Dále</a:t>
            </a:r>
            <a:r>
              <a:rPr lang="cs-CZ" baseline="0" dirty="0" smtClean="0"/>
              <a:t> můžeme zahrnout např. rozšířenou realitu, </a:t>
            </a:r>
            <a:r>
              <a:rPr lang="cs-CZ" dirty="0" err="1" smtClean="0"/>
              <a:t>cloud</a:t>
            </a:r>
            <a:r>
              <a:rPr lang="cs-CZ" dirty="0" smtClean="0"/>
              <a:t> </a:t>
            </a:r>
            <a:r>
              <a:rPr lang="cs-CZ" dirty="0" err="1" smtClean="0"/>
              <a:t>computing</a:t>
            </a:r>
            <a:r>
              <a:rPr lang="cs-CZ" dirty="0" smtClean="0"/>
              <a:t>…</a:t>
            </a:r>
          </a:p>
          <a:p>
            <a:r>
              <a:rPr lang="cs-CZ" baseline="0" dirty="0" smtClean="0"/>
              <a:t>Zásadním projevem je d</a:t>
            </a:r>
            <a:r>
              <a:rPr lang="cs-CZ" dirty="0" smtClean="0"/>
              <a:t>ecentralizace.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760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962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159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Koncept Průmysl 4.0 představující čtvrtou průmyslovou revoluci je založen na plnohodnotném využití propojených kyberneticko-fyzických systémů vybavených prvky umělé inteligence, které budou autonomně ve výrobním procesu zabezpečovat vybrané činnosti, které dříve vykonávali lidé. Principy,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kterych je založen tento koncept, mohou byt svázány jak s průmyslovou výrobou, tak i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poskytováním služeb.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 vývoj a implementaci takto moderně pojaté automatizace procesů bude zcela jistě nezbytný další rozvoj metod automatického řízení. Většina nových úloh však bude řešitelná pouze tak, že budou rozvíjeny a uplatňovány nejnovější poznatky z řady technických oborů: inteligentní senzorika, systémy strojového vnímání, inteligentní komunikace člověk-stroj a stroj-stroj, strojové učení, zabezpečená komunikace atd. Výstupy z těchto oborů umožní modelování a následnou náhradu lidských, zejména rozhodovacích činností, činnostmi strojovými.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Klíčovou roli zde však bude hrát kybernetika a umělá inteligence. Zejména tyto dva obory budou hledat a nabízet taková řešení, která budou maximálně efektivní, budou zajišťovat flexibilitu, budou schopna plně využívat sdílená úložiště dat (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cloudová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řešení) a plnohodnotně využívat koncept Internetu věcí (jednotlivá zařízení budou připojena k Internetu s možností vzájemné komunikace).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655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Maserati a Siemens spolupracovali při</a:t>
            </a:r>
            <a:r>
              <a:rPr lang="cs-CZ" baseline="0" dirty="0" smtClean="0"/>
              <a:t> vývoji nového modelu </a:t>
            </a:r>
            <a:r>
              <a:rPr lang="cs-CZ" baseline="0" dirty="0" err="1" smtClean="0"/>
              <a:t>Ghibli</a:t>
            </a:r>
            <a:r>
              <a:rPr lang="cs-CZ" baseline="0" dirty="0" smtClean="0"/>
              <a:t> na holistickém digitálním řešení – </a:t>
            </a:r>
            <a:r>
              <a:rPr lang="cs-CZ" baseline="0" dirty="0" err="1" smtClean="0"/>
              <a:t>žadná</a:t>
            </a:r>
            <a:r>
              <a:rPr lang="cs-CZ" baseline="0" dirty="0" smtClean="0"/>
              <a:t> dvě auta tohoto typu nejsou stejná.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382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CPS budou základním stavebním prvkem „inteligentních továren“, budou schopny autonomní výměny informací, vyvolání potřebných akcí v reakci na momentální podmínky a vzájemné nezávislé kontroly. Senzory, stroje, dílce a IT systémy budou vzájemně propojeny v rámci hodnotového řetězce přesahujícího hranice jednotlivé firmy. Takto propojené CPS na sebe budou pomocí standardních komunikačních protokolů na bázi Internetu vzájemně reagovat a analyzovat data, aby mohly předvídat případné chyby či poruchy, konfigurovat samy sebe a v reálném čase se přizpůsobovat změněným podmínkám.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takovýchto továrnách budou vznikat „inteligentní produkty“, které budou jednoznačně identifikovatelné a lokalizovatelné, které budou znát nejen svou historii a aktuální stav, ale také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alternativní cesty, které vedou ke vzniku finálního produktu. Vertikální výrobní procesy budou horizontálně propojeny v rámci firemních systémů, které budou v reálném čase pružně reagovat na okamžitou a měnící se poptávku po produktech.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Základní charakteristiky inteligentních továren odpovídajících konceptu Průmysl 4.0 lze</a:t>
            </a:r>
          </a:p>
          <a:p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shrnout následovně: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výrobní procesy jsou optimalizované v rámci celého hodnotového řetězce díky vertikálně i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horizontálně integrovaným IT systémům;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izolované výrobní jednotky jsou nahrazeny plně automatizovanými a vzájemně propojenými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výrobními linkami;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fyzické prototypy jsou nahrazeny virtuálními návrhy výrobků, výrobních prostředků a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výrobních procesů, jejich uvedení do provozu probíhá v rámci jednoho integrovaného procesu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zapojujícího jak výrobce samotného, tak i jeho dodavatele;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flexibilní výrobní procesy umožňují efektivní výrobu i malých výrobních dávek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přizpůsobených individuálním požadavků jednotlivých zákazníků;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vzájemně komunikující roboty, výrobním zařízení a výrobky činí do jisté míry autonomní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rozhodnutí v reálném čase a tím zvyšují flexibilitu a efektivitu výrobního procesu;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výrobní zařízení se samo optimalizuje a konfiguruje v závislosti na parametrech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zpracovávaného produktu;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automatizované logistické zázemí využívající autonomních vozíků a robotů se automaticky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přizpůsobuje potřebám výroby.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821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Výhody inteligentních</a:t>
            </a:r>
            <a:r>
              <a:rPr lang="cs-CZ" baseline="0" dirty="0" smtClean="0"/>
              <a:t> továren:</a:t>
            </a:r>
          </a:p>
          <a:p>
            <a:r>
              <a:rPr lang="cs-CZ" sz="1200" dirty="0" smtClean="0"/>
              <a:t>Nárůst produktivity, snižování výrobních nákladů, energetická účinnost (až 25% úspory nákladů na zpracování, úspory celkových výrobních nákladů 5-8%)</a:t>
            </a:r>
          </a:p>
          <a:p>
            <a:r>
              <a:rPr lang="cs-CZ" sz="1200" dirty="0" smtClean="0"/>
              <a:t>Růst tržeb</a:t>
            </a:r>
          </a:p>
          <a:p>
            <a:r>
              <a:rPr lang="cs-CZ" sz="1200" dirty="0" smtClean="0"/>
              <a:t>Optimalizace dodavatelsko-odběratelských vztahů</a:t>
            </a:r>
          </a:p>
          <a:p>
            <a:r>
              <a:rPr lang="cs-CZ" sz="1200" dirty="0" smtClean="0"/>
              <a:t>Efektivní řízení životního cyklu výrobku</a:t>
            </a:r>
          </a:p>
          <a:p>
            <a:r>
              <a:rPr lang="cs-CZ" sz="1200" dirty="0" smtClean="0"/>
              <a:t>Celkové zvýšení flexibility a efektivity výroby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262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221" y="274638"/>
            <a:ext cx="7415699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CAFD6F2A-26F4-4882-9CEE-8563EC4376EA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6BBC16A7-D824-4EE1-8A28-7EC288BDDD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CAFD6F2A-26F4-4882-9CEE-8563EC4376EA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6BBC16A7-D824-4EE1-8A28-7EC288BDDD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221" y="274638"/>
            <a:ext cx="7415699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CAFD6F2A-26F4-4882-9CEE-8563EC4376EA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6BBC16A7-D824-4EE1-8A28-7EC288BDDD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CAFD6F2A-26F4-4882-9CEE-8563EC4376EA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6BBC16A7-D824-4EE1-8A28-7EC288BDDD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221" y="274638"/>
            <a:ext cx="7415699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CAFD6F2A-26F4-4882-9CEE-8563EC4376EA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6BBC16A7-D824-4EE1-8A28-7EC288BDDD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221" y="274638"/>
            <a:ext cx="741569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CAFD6F2A-26F4-4882-9CEE-8563EC4376EA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6BBC16A7-D824-4EE1-8A28-7EC288BDDD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221" y="274638"/>
            <a:ext cx="7415699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CAFD6F2A-26F4-4882-9CEE-8563EC4376EA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6BBC16A7-D824-4EE1-8A28-7EC288BDDD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CAFD6F2A-26F4-4882-9CEE-8563EC4376EA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6BBC16A7-D824-4EE1-8A28-7EC288BDDD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CAFD6F2A-26F4-4882-9CEE-8563EC4376EA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6BBC16A7-D824-4EE1-8A28-7EC288BDDD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CAFD6F2A-26F4-4882-9CEE-8563EC4376EA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6BBC16A7-D824-4EE1-8A28-7EC288BDDD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26"/>
          <p:cNvSpPr/>
          <p:nvPr userDrawn="1"/>
        </p:nvSpPr>
        <p:spPr>
          <a:xfrm>
            <a:off x="1" y="0"/>
            <a:ext cx="592283" cy="6858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grpSp>
        <p:nvGrpSpPr>
          <p:cNvPr id="28" name="Skupina 27"/>
          <p:cNvGrpSpPr/>
          <p:nvPr userDrawn="1"/>
        </p:nvGrpSpPr>
        <p:grpSpPr>
          <a:xfrm>
            <a:off x="285721" y="6051451"/>
            <a:ext cx="1866890" cy="642919"/>
            <a:chOff x="1204912" y="5086351"/>
            <a:chExt cx="1866890" cy="642919"/>
          </a:xfrm>
        </p:grpSpPr>
        <p:grpSp>
          <p:nvGrpSpPr>
            <p:cNvPr id="29" name="Skupina 28"/>
            <p:cNvGrpSpPr/>
            <p:nvPr/>
          </p:nvGrpSpPr>
          <p:grpSpPr>
            <a:xfrm>
              <a:off x="1204912" y="5086351"/>
              <a:ext cx="642919" cy="642919"/>
              <a:chOff x="1490641" y="5067311"/>
              <a:chExt cx="600082" cy="600082"/>
            </a:xfrm>
          </p:grpSpPr>
          <p:sp>
            <p:nvSpPr>
              <p:cNvPr id="31" name="Elipsa 11"/>
              <p:cNvSpPr/>
              <p:nvPr userDrawn="1"/>
            </p:nvSpPr>
            <p:spPr>
              <a:xfrm>
                <a:off x="1490641" y="5067311"/>
                <a:ext cx="600082" cy="6000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 dirty="0">
                  <a:solidFill>
                    <a:srgbClr val="E6E6E6"/>
                  </a:solidFill>
                </a:endParaRPr>
              </a:p>
            </p:txBody>
          </p:sp>
          <p:grpSp>
            <p:nvGrpSpPr>
              <p:cNvPr id="32" name="Skupina 32"/>
              <p:cNvGrpSpPr/>
              <p:nvPr userDrawn="1"/>
            </p:nvGrpSpPr>
            <p:grpSpPr>
              <a:xfrm>
                <a:off x="1643042" y="5214950"/>
                <a:ext cx="285752" cy="285752"/>
                <a:chOff x="1643042" y="5214950"/>
                <a:chExt cx="285752" cy="285752"/>
              </a:xfrm>
            </p:grpSpPr>
            <p:cxnSp>
              <p:nvCxnSpPr>
                <p:cNvPr id="33" name="Přímá spojovací čára 13"/>
                <p:cNvCxnSpPr/>
                <p:nvPr userDrawn="1"/>
              </p:nvCxnSpPr>
              <p:spPr>
                <a:xfrm rot="10800000">
                  <a:off x="1643042" y="5357826"/>
                  <a:ext cx="285752" cy="2"/>
                </a:xfrm>
                <a:prstGeom prst="line">
                  <a:avLst/>
                </a:prstGeom>
                <a:ln w="19050">
                  <a:solidFill>
                    <a:srgbClr val="DD05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Přímá spojovací čára 14"/>
                <p:cNvCxnSpPr/>
                <p:nvPr userDrawn="1"/>
              </p:nvCxnSpPr>
              <p:spPr>
                <a:xfrm rot="5400000">
                  <a:off x="1643043" y="5357825"/>
                  <a:ext cx="285752" cy="2"/>
                </a:xfrm>
                <a:prstGeom prst="line">
                  <a:avLst/>
                </a:prstGeom>
                <a:ln w="19050">
                  <a:solidFill>
                    <a:srgbClr val="002E5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" name="TextovéPole 29"/>
            <p:cNvSpPr txBox="1"/>
            <p:nvPr/>
          </p:nvSpPr>
          <p:spPr>
            <a:xfrm>
              <a:off x="1785918" y="514351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cs-CZ" sz="1100" b="1" dirty="0" smtClean="0">
                  <a:solidFill>
                    <a:srgbClr val="DD052A"/>
                  </a:solidFill>
                  <a:latin typeface="Arial" pitchFamily="34" charset="0"/>
                  <a:cs typeface="Arial" pitchFamily="34" charset="0"/>
                </a:rPr>
                <a:t>Connect</a:t>
              </a:r>
            </a:p>
            <a:p>
              <a:pPr>
                <a:lnSpc>
                  <a:spcPts val="1600"/>
                </a:lnSpc>
              </a:pPr>
              <a:r>
                <a:rPr lang="cs-CZ" sz="1100" b="1" dirty="0" smtClean="0">
                  <a:solidFill>
                    <a:srgbClr val="002E60"/>
                  </a:solidFill>
                  <a:latin typeface="Arial" pitchFamily="34" charset="0"/>
                  <a:cs typeface="Arial" pitchFamily="34" charset="0"/>
                </a:rPr>
                <a:t>&amp; Support</a:t>
              </a:r>
            </a:p>
          </p:txBody>
        </p:sp>
      </p:grpSp>
      <p:pic>
        <p:nvPicPr>
          <p:cNvPr id="35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04512" y="6186800"/>
            <a:ext cx="1147172" cy="41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DD052A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17744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84984"/>
            <a:ext cx="12340167" cy="357993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524000" y="0"/>
            <a:ext cx="9144000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0" y="6143644"/>
            <a:ext cx="12192000" cy="714356"/>
          </a:xfrm>
          <a:prstGeom prst="rect">
            <a:avLst/>
          </a:prstGeom>
          <a:solidFill>
            <a:srgbClr val="002E5E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9187524" y="6357958"/>
            <a:ext cx="2500330" cy="35719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cs-CZ" sz="12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www.</a:t>
            </a:r>
            <a:r>
              <a:rPr lang="cs-CZ" sz="120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czechinvest.org</a:t>
            </a:r>
            <a:endParaRPr lang="cs-CZ" sz="12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22822" y="6357958"/>
            <a:ext cx="2500330" cy="35719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30. listopad </a:t>
            </a:r>
            <a:r>
              <a:rPr lang="cs-CZ" sz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2016</a:t>
            </a:r>
          </a:p>
        </p:txBody>
      </p:sp>
      <p:grpSp>
        <p:nvGrpSpPr>
          <p:cNvPr id="9" name="Skupina 3"/>
          <p:cNvGrpSpPr/>
          <p:nvPr/>
        </p:nvGrpSpPr>
        <p:grpSpPr>
          <a:xfrm>
            <a:off x="745560" y="2963524"/>
            <a:ext cx="642919" cy="642919"/>
            <a:chOff x="1490641" y="5067311"/>
            <a:chExt cx="600082" cy="600082"/>
          </a:xfrm>
        </p:grpSpPr>
        <p:sp>
          <p:nvSpPr>
            <p:cNvPr id="11" name="Elipsa 10"/>
            <p:cNvSpPr/>
            <p:nvPr/>
          </p:nvSpPr>
          <p:spPr>
            <a:xfrm>
              <a:off x="1490641" y="5067311"/>
              <a:ext cx="600082" cy="6000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E6E6E6"/>
                </a:solidFill>
              </a:endParaRPr>
            </a:p>
          </p:txBody>
        </p:sp>
        <p:grpSp>
          <p:nvGrpSpPr>
            <p:cNvPr id="12" name="Skupina 32"/>
            <p:cNvGrpSpPr/>
            <p:nvPr/>
          </p:nvGrpSpPr>
          <p:grpSpPr>
            <a:xfrm>
              <a:off x="1643042" y="5214950"/>
              <a:ext cx="285752" cy="285752"/>
              <a:chOff x="1643042" y="5214950"/>
              <a:chExt cx="285752" cy="285752"/>
            </a:xfrm>
          </p:grpSpPr>
          <p:cxnSp>
            <p:nvCxnSpPr>
              <p:cNvPr id="13" name="Přímá spojovací čára 12"/>
              <p:cNvCxnSpPr/>
              <p:nvPr/>
            </p:nvCxnSpPr>
            <p:spPr>
              <a:xfrm rot="10800000">
                <a:off x="1643042" y="5357826"/>
                <a:ext cx="285752" cy="2"/>
              </a:xfrm>
              <a:prstGeom prst="line">
                <a:avLst/>
              </a:prstGeom>
              <a:ln w="19050">
                <a:solidFill>
                  <a:srgbClr val="DD05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ovací čára 13"/>
              <p:cNvCxnSpPr/>
              <p:nvPr/>
            </p:nvCxnSpPr>
            <p:spPr>
              <a:xfrm rot="5400000">
                <a:off x="1643043" y="5357825"/>
                <a:ext cx="285752" cy="2"/>
              </a:xfrm>
              <a:prstGeom prst="line">
                <a:avLst/>
              </a:prstGeom>
              <a:ln w="19050">
                <a:solidFill>
                  <a:srgbClr val="002E5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ovéPole 9"/>
          <p:cNvSpPr txBox="1"/>
          <p:nvPr/>
        </p:nvSpPr>
        <p:spPr>
          <a:xfrm>
            <a:off x="652088" y="3677541"/>
            <a:ext cx="128588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cs-CZ" sz="1100" b="1" dirty="0">
                <a:solidFill>
                  <a:srgbClr val="DD052A"/>
                </a:solidFill>
                <a:latin typeface="Arial" pitchFamily="34" charset="0"/>
                <a:cs typeface="Arial" pitchFamily="34" charset="0"/>
              </a:rPr>
              <a:t>Connect</a:t>
            </a:r>
          </a:p>
          <a:p>
            <a:pPr>
              <a:lnSpc>
                <a:spcPts val="1600"/>
              </a:lnSpc>
            </a:pPr>
            <a:r>
              <a:rPr lang="cs-CZ" sz="1100" b="1" dirty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&amp; Support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6755" y="332656"/>
            <a:ext cx="1275203" cy="45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Zástupný symbol pro nadpis 1"/>
          <p:cNvSpPr txBox="1">
            <a:spLocks/>
          </p:cNvSpPr>
          <p:nvPr/>
        </p:nvSpPr>
        <p:spPr>
          <a:xfrm>
            <a:off x="674122" y="666281"/>
            <a:ext cx="63579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cs-CZ" sz="3200" b="1" dirty="0" smtClean="0">
                <a:solidFill>
                  <a:srgbClr val="DD052A"/>
                </a:solidFill>
                <a:latin typeface="Arial" pitchFamily="34" charset="0"/>
                <a:ea typeface="+mj-ea"/>
                <a:cs typeface="Arial" pitchFamily="34" charset="0"/>
              </a:rPr>
              <a:t>Průmysl 4.0</a:t>
            </a:r>
          </a:p>
          <a:p>
            <a:pPr>
              <a:spcBef>
                <a:spcPct val="0"/>
              </a:spcBef>
              <a:defRPr/>
            </a:pPr>
            <a:r>
              <a:rPr lang="cs-CZ" sz="3200" b="1" dirty="0" smtClean="0">
                <a:solidFill>
                  <a:srgbClr val="DD052A"/>
                </a:solidFill>
                <a:latin typeface="Arial" pitchFamily="34" charset="0"/>
                <a:ea typeface="+mj-ea"/>
                <a:cs typeface="Arial" pitchFamily="34" charset="0"/>
              </a:rPr>
              <a:t>Kde se vzal a co to je</a:t>
            </a:r>
            <a:endParaRPr lang="cs-CZ" sz="3200" b="1" dirty="0">
              <a:solidFill>
                <a:srgbClr val="DD052A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700404" y="1877343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Roman Pašek</a:t>
            </a:r>
            <a:endParaRPr lang="cs-CZ" sz="2000" b="1" dirty="0" smtClean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1600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Projektový manažer </a:t>
            </a:r>
            <a:r>
              <a:rPr lang="cs-CZ" sz="1600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pro výzkum a vývoj</a:t>
            </a:r>
            <a:endParaRPr lang="cs-CZ" sz="1600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2"/>
          <p:cNvSpPr txBox="1">
            <a:spLocks/>
          </p:cNvSpPr>
          <p:nvPr/>
        </p:nvSpPr>
        <p:spPr>
          <a:xfrm>
            <a:off x="832549" y="1124744"/>
            <a:ext cx="5335459" cy="43196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b="1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Organizace a optimalizace</a:t>
            </a:r>
            <a:r>
              <a:rPr lang="cs-CZ" sz="20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výroby prostřednictvím těchto 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systémů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en-US" sz="2000" spc="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Komunikace</a:t>
            </a:r>
            <a:r>
              <a:rPr lang="en-US" sz="20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spc="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mezi</a:t>
            </a:r>
            <a:r>
              <a:rPr lang="en-US" sz="20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spc="4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neživými</a:t>
            </a:r>
            <a:r>
              <a:rPr lang="en-US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spc="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objekty</a:t>
            </a:r>
            <a:r>
              <a:rPr lang="en-US" sz="20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(</a:t>
            </a:r>
            <a:r>
              <a:rPr lang="en-US" sz="2000" b="1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Internet </a:t>
            </a: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věcí</a:t>
            </a:r>
            <a:r>
              <a:rPr lang="en-US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Výrobní zařízení jsou </a:t>
            </a: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propojená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Každý agent systému disponuje pokročilou </a:t>
            </a: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umělou inteligencí</a:t>
            </a: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-24680" y="274711"/>
            <a:ext cx="571472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6BBC16A7-D824-4EE1-8A28-7EC288BDDD05}" type="slidenum">
              <a:rPr lang="cs-CZ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10</a:t>
            </a:fld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2544" y="188645"/>
            <a:ext cx="551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Kyberneticko-fyzické systémy</a:t>
            </a:r>
            <a:endParaRPr lang="cs-CZ" sz="240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20" y="1229578"/>
            <a:ext cx="5916488" cy="421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16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2"/>
          <p:cNvSpPr txBox="1">
            <a:spLocks/>
          </p:cNvSpPr>
          <p:nvPr/>
        </p:nvSpPr>
        <p:spPr>
          <a:xfrm>
            <a:off x="832549" y="980728"/>
            <a:ext cx="5514971" cy="44636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Digitální dvojče</a:t>
            </a: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Produkt samotný má k dispozici veškerá data nezbytná k jeho výrobě</a:t>
            </a: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Sekvence výrobních postupů je </a:t>
            </a: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flexibilní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b="1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Umělá inteligence je </a:t>
            </a: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prediktivní</a:t>
            </a: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Např. co se týče údržby strojů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Člověk je stále </a:t>
            </a: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nezastupitelný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v kreativním procesu, plánování, dohledu či rozhodování</a:t>
            </a:r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-24680" y="274711"/>
            <a:ext cx="571472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6BBC16A7-D824-4EE1-8A28-7EC288BDDD05}" type="slidenum">
              <a:rPr lang="cs-CZ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11</a:t>
            </a:fld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2544" y="188645"/>
            <a:ext cx="551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Kyberneticko-fyzické systémy</a:t>
            </a:r>
            <a:endParaRPr lang="cs-CZ" sz="240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0"/>
          <a:stretch/>
        </p:blipFill>
        <p:spPr>
          <a:xfrm>
            <a:off x="7121578" y="419477"/>
            <a:ext cx="5070422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50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2"/>
          <p:cNvSpPr txBox="1">
            <a:spLocks/>
          </p:cNvSpPr>
          <p:nvPr/>
        </p:nvSpPr>
        <p:spPr>
          <a:xfrm>
            <a:off x="832549" y="980728"/>
            <a:ext cx="5514971" cy="44636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Každý prvek ve výrobě ví čím je, co je jeho úlohou a jaká je jeho </a:t>
            </a: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historie</a:t>
            </a: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Každá robotická paže, každý dopravník, každý polotovar...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Komunikace mezi stroji funguje na základě rozvinuté </a:t>
            </a: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sémantiky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 výrobě je integrována digitální </a:t>
            </a: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simulace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cs-CZ" sz="2000" b="1" spc="4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virtualizace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všech procesů</a:t>
            </a:r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-24680" y="274711"/>
            <a:ext cx="571472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6BBC16A7-D824-4EE1-8A28-7EC288BDDD05}" type="slidenum">
              <a:rPr lang="cs-CZ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12</a:t>
            </a:fld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2544" y="188645"/>
            <a:ext cx="551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Kyberneticko-fyzické systémy</a:t>
            </a:r>
            <a:endParaRPr lang="cs-CZ" sz="240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14" y="1642109"/>
            <a:ext cx="5586586" cy="314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39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" y="0"/>
            <a:ext cx="2328387" cy="6858000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-5862" y="8180"/>
            <a:ext cx="2316587" cy="6858000"/>
          </a:xfrm>
          <a:prstGeom prst="rect">
            <a:avLst/>
          </a:prstGeom>
          <a:solidFill>
            <a:srgbClr val="002E6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4083" y="1348001"/>
            <a:ext cx="2285984" cy="214314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48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III.</a:t>
            </a:r>
            <a:endParaRPr lang="cs-CZ" sz="48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" name="Skupina 21"/>
          <p:cNvGrpSpPr/>
          <p:nvPr/>
        </p:nvGrpSpPr>
        <p:grpSpPr>
          <a:xfrm>
            <a:off x="2013712" y="6051452"/>
            <a:ext cx="1866890" cy="642919"/>
            <a:chOff x="1204912" y="5086351"/>
            <a:chExt cx="1866890" cy="642919"/>
          </a:xfrm>
        </p:grpSpPr>
        <p:grpSp>
          <p:nvGrpSpPr>
            <p:cNvPr id="3" name="Skupina 3"/>
            <p:cNvGrpSpPr/>
            <p:nvPr/>
          </p:nvGrpSpPr>
          <p:grpSpPr>
            <a:xfrm>
              <a:off x="1204912" y="5086351"/>
              <a:ext cx="642919" cy="642919"/>
              <a:chOff x="1490641" y="5067311"/>
              <a:chExt cx="600082" cy="600082"/>
            </a:xfrm>
          </p:grpSpPr>
          <p:sp>
            <p:nvSpPr>
              <p:cNvPr id="25" name="Elipsa 24"/>
              <p:cNvSpPr/>
              <p:nvPr/>
            </p:nvSpPr>
            <p:spPr>
              <a:xfrm>
                <a:off x="1490641" y="5067311"/>
                <a:ext cx="600082" cy="6000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E6E6E6"/>
                  </a:solidFill>
                </a:endParaRPr>
              </a:p>
            </p:txBody>
          </p:sp>
          <p:grpSp>
            <p:nvGrpSpPr>
              <p:cNvPr id="4" name="Skupina 32"/>
              <p:cNvGrpSpPr/>
              <p:nvPr/>
            </p:nvGrpSpPr>
            <p:grpSpPr>
              <a:xfrm>
                <a:off x="1643042" y="5214950"/>
                <a:ext cx="285752" cy="285752"/>
                <a:chOff x="1643042" y="5214950"/>
                <a:chExt cx="285752" cy="285752"/>
              </a:xfrm>
            </p:grpSpPr>
            <p:cxnSp>
              <p:nvCxnSpPr>
                <p:cNvPr id="27" name="Přímá spojovací čára 26"/>
                <p:cNvCxnSpPr/>
                <p:nvPr/>
              </p:nvCxnSpPr>
              <p:spPr>
                <a:xfrm rot="10800000">
                  <a:off x="1643042" y="5357826"/>
                  <a:ext cx="285752" cy="2"/>
                </a:xfrm>
                <a:prstGeom prst="line">
                  <a:avLst/>
                </a:prstGeom>
                <a:ln w="19050">
                  <a:solidFill>
                    <a:srgbClr val="DD05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Přímá spojovací čára 27"/>
                <p:cNvCxnSpPr/>
                <p:nvPr/>
              </p:nvCxnSpPr>
              <p:spPr>
                <a:xfrm rot="5400000">
                  <a:off x="1643043" y="5357825"/>
                  <a:ext cx="285752" cy="2"/>
                </a:xfrm>
                <a:prstGeom prst="line">
                  <a:avLst/>
                </a:prstGeom>
                <a:ln w="19050">
                  <a:solidFill>
                    <a:srgbClr val="002E5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" name="TextovéPole 23"/>
            <p:cNvSpPr txBox="1"/>
            <p:nvPr/>
          </p:nvSpPr>
          <p:spPr>
            <a:xfrm>
              <a:off x="1785918" y="514351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cs-CZ" sz="1100" b="1" dirty="0">
                  <a:solidFill>
                    <a:srgbClr val="DD052A"/>
                  </a:solidFill>
                  <a:latin typeface="Arial" pitchFamily="34" charset="0"/>
                  <a:cs typeface="Arial" pitchFamily="34" charset="0"/>
                </a:rPr>
                <a:t>Connect</a:t>
              </a:r>
            </a:p>
            <a:p>
              <a:pPr>
                <a:lnSpc>
                  <a:spcPts val="1600"/>
                </a:lnSpc>
              </a:pPr>
              <a:r>
                <a:rPr lang="cs-CZ" sz="1100" b="1" dirty="0">
                  <a:solidFill>
                    <a:srgbClr val="002E60"/>
                  </a:solidFill>
                  <a:latin typeface="Arial" pitchFamily="34" charset="0"/>
                  <a:cs typeface="Arial" pitchFamily="34" charset="0"/>
                </a:rPr>
                <a:t>&amp; Support</a:t>
              </a:r>
            </a:p>
          </p:txBody>
        </p:sp>
      </p:grpSp>
      <p:sp>
        <p:nvSpPr>
          <p:cNvPr id="29" name="Zástupný symbol pro nadpis 1"/>
          <p:cNvSpPr txBox="1">
            <a:spLocks/>
          </p:cNvSpPr>
          <p:nvPr/>
        </p:nvSpPr>
        <p:spPr>
          <a:xfrm>
            <a:off x="2577631" y="1214422"/>
            <a:ext cx="61106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cs-CZ" sz="3200" b="1" dirty="0" smtClean="0">
                <a:solidFill>
                  <a:srgbClr val="DD052A"/>
                </a:solidFill>
                <a:latin typeface="Arial" pitchFamily="34" charset="0"/>
                <a:ea typeface="+mj-ea"/>
                <a:cs typeface="Arial" pitchFamily="34" charset="0"/>
              </a:rPr>
              <a:t>Digitální továrna</a:t>
            </a:r>
            <a:endParaRPr lang="cs-CZ" sz="3200" b="1" dirty="0">
              <a:solidFill>
                <a:srgbClr val="DD052A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2577631" y="2214559"/>
            <a:ext cx="46434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60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Budoucnost průmyslové výroby</a:t>
            </a:r>
            <a:endParaRPr lang="cs-CZ" sz="160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5345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2"/>
          <p:cNvSpPr txBox="1">
            <a:spLocks/>
          </p:cNvSpPr>
          <p:nvPr/>
        </p:nvSpPr>
        <p:spPr>
          <a:xfrm>
            <a:off x="832549" y="908720"/>
            <a:ext cx="10376019" cy="45357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Vertikálně i horizontálně </a:t>
            </a:r>
            <a:r>
              <a:rPr lang="cs-CZ" sz="2000" b="1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integrované IT systémy</a:t>
            </a:r>
            <a:r>
              <a:rPr lang="cs-CZ" sz="20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propojení dodavatelsko-odběratelského 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řetězce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b="1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Virtuální návrhy</a:t>
            </a:r>
            <a:r>
              <a:rPr lang="cs-CZ" sz="20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výrobků, výrobních prostředků a výrobních 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procesů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Totální </a:t>
            </a: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decentralizace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rozhodování a </a:t>
            </a: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autonomie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výrobních zařízení, která jsou schopna sebe-optimalizace a sebe-rekonfigurace v závislosti na změnách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-24680" y="274711"/>
            <a:ext cx="571472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6BBC16A7-D824-4EE1-8A28-7EC288BDDD05}" type="slidenum">
              <a:rPr lang="cs-CZ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14</a:t>
            </a:fld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2544" y="188645"/>
            <a:ext cx="551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Digitální továrna</a:t>
            </a:r>
            <a:endParaRPr lang="cs-CZ" sz="240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15" y="4149080"/>
            <a:ext cx="5986686" cy="22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16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2"/>
          <p:cNvSpPr txBox="1">
            <a:spLocks/>
          </p:cNvSpPr>
          <p:nvPr/>
        </p:nvSpPr>
        <p:spPr>
          <a:xfrm>
            <a:off x="832549" y="980728"/>
            <a:ext cx="5514971" cy="44636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Továrna </a:t>
            </a: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Siemens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v </a:t>
            </a:r>
            <a:r>
              <a:rPr lang="cs-CZ" sz="2000" spc="4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Ambergu</a:t>
            </a: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75%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procesů obstarávají stroje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b="1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12 milionů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produktů ročně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b="1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Kvalita dosahuje </a:t>
            </a: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99,9989%</a:t>
            </a: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Produkce vzrostla od roku 1989 </a:t>
            </a: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sedminásobně</a:t>
            </a: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-24680" y="274711"/>
            <a:ext cx="571472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6BBC16A7-D824-4EE1-8A28-7EC288BDDD05}" type="slidenum">
              <a:rPr lang="cs-CZ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15</a:t>
            </a:fld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2544" y="188645"/>
            <a:ext cx="551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Digitální továrna</a:t>
            </a:r>
            <a:endParaRPr lang="cs-CZ" sz="240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39" y="1259674"/>
            <a:ext cx="5857461" cy="390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766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2"/>
          <p:cNvSpPr txBox="1">
            <a:spLocks/>
          </p:cNvSpPr>
          <p:nvPr/>
        </p:nvSpPr>
        <p:spPr>
          <a:xfrm>
            <a:off x="832549" y="908720"/>
            <a:ext cx="5695499" cy="53285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Individualizovaná </a:t>
            </a: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masová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výroba</a:t>
            </a: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Možnost personalizace výrobků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Lokalizace výroby díky </a:t>
            </a: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3D tisku</a:t>
            </a: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Okamžitá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reakce na požadavky zákazníků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Přichází „smluvní“ továrny?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Potřebný systém </a:t>
            </a:r>
            <a:r>
              <a:rPr lang="cs-CZ" sz="2000" b="1" spc="4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Testbedů</a:t>
            </a: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Výrobní poloprovozy pro výzkum a vývoj</a:t>
            </a: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Kontrolovaná experimentální platforma</a:t>
            </a:r>
            <a:endParaRPr lang="cs-CZ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-24680" y="274711"/>
            <a:ext cx="571472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6BBC16A7-D824-4EE1-8A28-7EC288BDDD05}" type="slidenum">
              <a:rPr lang="cs-CZ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16</a:t>
            </a:fld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2544" y="188645"/>
            <a:ext cx="551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Digitální továrna</a:t>
            </a:r>
            <a:endParaRPr lang="cs-CZ" sz="240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5" r="12629"/>
          <a:stretch/>
        </p:blipFill>
        <p:spPr>
          <a:xfrm>
            <a:off x="6690670" y="1412776"/>
            <a:ext cx="5501330" cy="399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20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" y="0"/>
            <a:ext cx="2328387" cy="6858000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-5862" y="8180"/>
            <a:ext cx="2316587" cy="6858000"/>
          </a:xfrm>
          <a:prstGeom prst="rect">
            <a:avLst/>
          </a:prstGeom>
          <a:solidFill>
            <a:srgbClr val="002E6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4083" y="1348001"/>
            <a:ext cx="2285984" cy="214314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48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III.</a:t>
            </a:r>
            <a:endParaRPr lang="cs-CZ" sz="48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" name="Skupina 21"/>
          <p:cNvGrpSpPr/>
          <p:nvPr/>
        </p:nvGrpSpPr>
        <p:grpSpPr>
          <a:xfrm>
            <a:off x="2013712" y="6051452"/>
            <a:ext cx="1866890" cy="642919"/>
            <a:chOff x="1204912" y="5086351"/>
            <a:chExt cx="1866890" cy="642919"/>
          </a:xfrm>
        </p:grpSpPr>
        <p:grpSp>
          <p:nvGrpSpPr>
            <p:cNvPr id="3" name="Skupina 3"/>
            <p:cNvGrpSpPr/>
            <p:nvPr/>
          </p:nvGrpSpPr>
          <p:grpSpPr>
            <a:xfrm>
              <a:off x="1204912" y="5086351"/>
              <a:ext cx="642919" cy="642919"/>
              <a:chOff x="1490641" y="5067311"/>
              <a:chExt cx="600082" cy="600082"/>
            </a:xfrm>
          </p:grpSpPr>
          <p:sp>
            <p:nvSpPr>
              <p:cNvPr id="25" name="Elipsa 24"/>
              <p:cNvSpPr/>
              <p:nvPr/>
            </p:nvSpPr>
            <p:spPr>
              <a:xfrm>
                <a:off x="1490641" y="5067311"/>
                <a:ext cx="600082" cy="6000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E6E6E6"/>
                  </a:solidFill>
                </a:endParaRPr>
              </a:p>
            </p:txBody>
          </p:sp>
          <p:grpSp>
            <p:nvGrpSpPr>
              <p:cNvPr id="4" name="Skupina 32"/>
              <p:cNvGrpSpPr/>
              <p:nvPr/>
            </p:nvGrpSpPr>
            <p:grpSpPr>
              <a:xfrm>
                <a:off x="1643042" y="5214950"/>
                <a:ext cx="285752" cy="285752"/>
                <a:chOff x="1643042" y="5214950"/>
                <a:chExt cx="285752" cy="285752"/>
              </a:xfrm>
            </p:grpSpPr>
            <p:cxnSp>
              <p:nvCxnSpPr>
                <p:cNvPr id="27" name="Přímá spojovací čára 26"/>
                <p:cNvCxnSpPr/>
                <p:nvPr/>
              </p:nvCxnSpPr>
              <p:spPr>
                <a:xfrm rot="10800000">
                  <a:off x="1643042" y="5357826"/>
                  <a:ext cx="285752" cy="2"/>
                </a:xfrm>
                <a:prstGeom prst="line">
                  <a:avLst/>
                </a:prstGeom>
                <a:ln w="19050">
                  <a:solidFill>
                    <a:srgbClr val="DD05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Přímá spojovací čára 27"/>
                <p:cNvCxnSpPr/>
                <p:nvPr/>
              </p:nvCxnSpPr>
              <p:spPr>
                <a:xfrm rot="5400000">
                  <a:off x="1643043" y="5357825"/>
                  <a:ext cx="285752" cy="2"/>
                </a:xfrm>
                <a:prstGeom prst="line">
                  <a:avLst/>
                </a:prstGeom>
                <a:ln w="19050">
                  <a:solidFill>
                    <a:srgbClr val="002E5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" name="TextovéPole 23"/>
            <p:cNvSpPr txBox="1"/>
            <p:nvPr/>
          </p:nvSpPr>
          <p:spPr>
            <a:xfrm>
              <a:off x="1785918" y="514351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cs-CZ" sz="1100" b="1" dirty="0">
                  <a:solidFill>
                    <a:srgbClr val="DD052A"/>
                  </a:solidFill>
                  <a:latin typeface="Arial" pitchFamily="34" charset="0"/>
                  <a:cs typeface="Arial" pitchFamily="34" charset="0"/>
                </a:rPr>
                <a:t>Connect</a:t>
              </a:r>
            </a:p>
            <a:p>
              <a:pPr>
                <a:lnSpc>
                  <a:spcPts val="1600"/>
                </a:lnSpc>
              </a:pPr>
              <a:r>
                <a:rPr lang="cs-CZ" sz="1100" b="1" dirty="0">
                  <a:solidFill>
                    <a:srgbClr val="002E60"/>
                  </a:solidFill>
                  <a:latin typeface="Arial" pitchFamily="34" charset="0"/>
                  <a:cs typeface="Arial" pitchFamily="34" charset="0"/>
                </a:rPr>
                <a:t>&amp; Support</a:t>
              </a:r>
            </a:p>
          </p:txBody>
        </p:sp>
      </p:grpSp>
      <p:sp>
        <p:nvSpPr>
          <p:cNvPr id="29" name="Zástupný symbol pro nadpis 1"/>
          <p:cNvSpPr txBox="1">
            <a:spLocks/>
          </p:cNvSpPr>
          <p:nvPr/>
        </p:nvSpPr>
        <p:spPr>
          <a:xfrm>
            <a:off x="2577631" y="1214422"/>
            <a:ext cx="61106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cs-CZ" sz="3200" b="1" dirty="0" smtClean="0">
                <a:solidFill>
                  <a:srgbClr val="DD052A"/>
                </a:solidFill>
                <a:latin typeface="Arial" pitchFamily="34" charset="0"/>
                <a:ea typeface="+mj-ea"/>
                <a:cs typeface="Arial" pitchFamily="34" charset="0"/>
              </a:rPr>
              <a:t>Širší dopady</a:t>
            </a:r>
            <a:endParaRPr lang="cs-CZ" sz="3200" b="1" dirty="0">
              <a:solidFill>
                <a:srgbClr val="DD052A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2577631" y="2204864"/>
            <a:ext cx="46434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60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Vstříc Společnosti 4.0?</a:t>
            </a:r>
            <a:endParaRPr lang="cs-CZ" sz="160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0131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2"/>
          <p:cNvSpPr txBox="1">
            <a:spLocks/>
          </p:cNvSpPr>
          <p:nvPr/>
        </p:nvSpPr>
        <p:spPr>
          <a:xfrm>
            <a:off x="832549" y="650310"/>
            <a:ext cx="5695499" cy="55870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Smart </a:t>
            </a:r>
            <a:r>
              <a:rPr lang="cs-CZ" sz="2000" b="1" spc="4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Cities</a:t>
            </a: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Doprava</a:t>
            </a:r>
            <a:r>
              <a:rPr lang="cs-CZ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odpadní a vodní systémy, svoz odpadků, veřejné osvětlení atd.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Smart </a:t>
            </a:r>
            <a:r>
              <a:rPr lang="cs-CZ" sz="2000" b="1" spc="4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Grid</a:t>
            </a: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Koordinace </a:t>
            </a:r>
            <a:r>
              <a:rPr lang="cs-CZ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decentralizovaných zdrojů </a:t>
            </a: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energie, lokální produkce </a:t>
            </a:r>
            <a:r>
              <a:rPr lang="cs-CZ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spotřeba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b="1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Smart </a:t>
            </a:r>
            <a:r>
              <a:rPr lang="cs-CZ" sz="2000" b="1" spc="4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Building</a:t>
            </a:r>
            <a:endParaRPr lang="cs-CZ" sz="2000" b="1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Efektivní, prediktivní, </a:t>
            </a:r>
            <a:r>
              <a:rPr lang="cs-CZ" spc="4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personalizovatelná</a:t>
            </a: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propojená</a:t>
            </a: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Smart </a:t>
            </a:r>
            <a:r>
              <a:rPr lang="cs-CZ" sz="2000" b="1" spc="4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Health</a:t>
            </a:r>
            <a:endParaRPr lang="cs-CZ" sz="2000" b="1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Personalizace, monitoring, </a:t>
            </a:r>
            <a:r>
              <a:rPr lang="cs-CZ" spc="4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supercomputing</a:t>
            </a:r>
            <a:endParaRPr lang="cs-CZ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b="1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-24680" y="274711"/>
            <a:ext cx="571472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6BBC16A7-D824-4EE1-8A28-7EC288BDDD05}" type="slidenum">
              <a:rPr lang="cs-CZ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18</a:t>
            </a:fld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2544" y="188645"/>
            <a:ext cx="551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Širší dopady</a:t>
            </a:r>
            <a:endParaRPr lang="cs-CZ" sz="240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90" y="1412776"/>
            <a:ext cx="5924365" cy="395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03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2"/>
          <p:cNvSpPr txBox="1">
            <a:spLocks/>
          </p:cNvSpPr>
          <p:nvPr/>
        </p:nvSpPr>
        <p:spPr>
          <a:xfrm>
            <a:off x="832549" y="650310"/>
            <a:ext cx="10520035" cy="55870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Hluboký dopad na </a:t>
            </a: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pracovní trh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– ohroženo až 50% pozic</a:t>
            </a: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Jednoduché a </a:t>
            </a:r>
            <a:r>
              <a:rPr lang="cs-CZ" spc="4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repetitivní</a:t>
            </a: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úlohy – např. v administrativě a zpracovatelském průmyslu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Zachovány řídící, kreativní a komplexní pozice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Budou ale vytvořeny nové pozice, vyžadující jinou skladbu dovedností</a:t>
            </a:r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-24680" y="274711"/>
            <a:ext cx="571472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6BBC16A7-D824-4EE1-8A28-7EC288BDDD05}" type="slidenum">
              <a:rPr lang="cs-CZ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19</a:t>
            </a:fld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2544" y="188645"/>
            <a:ext cx="551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Širší dopady</a:t>
            </a:r>
            <a:endParaRPr lang="cs-CZ" sz="240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3688460"/>
            <a:ext cx="6336704" cy="262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60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2"/>
          <p:cNvSpPr txBox="1">
            <a:spLocks/>
          </p:cNvSpPr>
          <p:nvPr/>
        </p:nvSpPr>
        <p:spPr>
          <a:xfrm>
            <a:off x="841359" y="870342"/>
            <a:ext cx="9431105" cy="42148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4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Historie a vznik konceptu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Kyberneticko-fyzické systémy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Digitální továrna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Širší dopady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Průmysl 4.0 v České republice</a:t>
            </a:r>
            <a:endParaRPr lang="cs-CZ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ástupný symbol pro číslo snímku 5"/>
          <p:cNvSpPr txBox="1">
            <a:spLocks/>
          </p:cNvSpPr>
          <p:nvPr/>
        </p:nvSpPr>
        <p:spPr>
          <a:xfrm>
            <a:off x="-15525" y="274711"/>
            <a:ext cx="571472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6BBC16A7-D824-4EE1-8A28-7EC288BDDD05}" type="slidenum">
              <a:rPr lang="cs-CZ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2</a:t>
            </a:fld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41699" y="188645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Struktura prezentace</a:t>
            </a:r>
            <a:endParaRPr lang="cs-CZ" sz="240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274711"/>
            <a:ext cx="2242826" cy="15947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2"/>
          <p:cNvSpPr txBox="1">
            <a:spLocks/>
          </p:cNvSpPr>
          <p:nvPr/>
        </p:nvSpPr>
        <p:spPr>
          <a:xfrm>
            <a:off x="832549" y="650310"/>
            <a:ext cx="6127547" cy="55870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Vzdělávání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musí být adaptabilnější a pružněji reagovat na změny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Zaměstnání budou flexibilnější, kreativnější a méně rutinní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Společnost 4.0 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reaguje na demografický vývoj a celý sociální systém</a:t>
            </a: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Otázka základního nepodmíněného příjmu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Proces je nezastavitelný, je třeba se na něj připravit a ne mu bránit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b="1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-24680" y="274711"/>
            <a:ext cx="571472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6BBC16A7-D824-4EE1-8A28-7EC288BDDD05}" type="slidenum">
              <a:rPr lang="cs-CZ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20</a:t>
            </a:fld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2544" y="188645"/>
            <a:ext cx="551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Širší dopady</a:t>
            </a:r>
            <a:endParaRPr lang="cs-CZ" sz="240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36" y="1369271"/>
            <a:ext cx="4714864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14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2"/>
          <p:cNvSpPr txBox="1">
            <a:spLocks/>
          </p:cNvSpPr>
          <p:nvPr/>
        </p:nvSpPr>
        <p:spPr>
          <a:xfrm>
            <a:off x="832549" y="650310"/>
            <a:ext cx="5983531" cy="55870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Standardy</a:t>
            </a: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Komunikační platformy, rozhraní a protokoly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Právní otázky</a:t>
            </a: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Odpovědnost autonomních systémů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Bezpečnost</a:t>
            </a: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Kybernetická bezpečnost, ochrana dat, průmyslová špionáž a konkurenční boj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Vzdělávání, práce, daňový systém, ale i </a:t>
            </a: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sociální implikace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...</a:t>
            </a:r>
            <a:endParaRPr lang="cs-CZ" sz="2000" b="1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-24680" y="274711"/>
            <a:ext cx="571472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6BBC16A7-D824-4EE1-8A28-7EC288BDDD05}" type="slidenum">
              <a:rPr lang="cs-CZ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21</a:t>
            </a:fld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2544" y="188645"/>
            <a:ext cx="551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Hlavní výzvy</a:t>
            </a:r>
            <a:endParaRPr lang="cs-CZ" sz="240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158" y="1693802"/>
            <a:ext cx="5136842" cy="350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86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" y="0"/>
            <a:ext cx="2328387" cy="6858000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-5862" y="8180"/>
            <a:ext cx="2316587" cy="6858000"/>
          </a:xfrm>
          <a:prstGeom prst="rect">
            <a:avLst/>
          </a:prstGeom>
          <a:solidFill>
            <a:srgbClr val="002E6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4083" y="1348001"/>
            <a:ext cx="2285984" cy="214314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48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IV.</a:t>
            </a:r>
            <a:endParaRPr lang="cs-CZ" sz="48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" name="Skupina 21"/>
          <p:cNvGrpSpPr/>
          <p:nvPr/>
        </p:nvGrpSpPr>
        <p:grpSpPr>
          <a:xfrm>
            <a:off x="2013712" y="6051452"/>
            <a:ext cx="1866890" cy="642919"/>
            <a:chOff x="1204912" y="5086351"/>
            <a:chExt cx="1866890" cy="642919"/>
          </a:xfrm>
        </p:grpSpPr>
        <p:grpSp>
          <p:nvGrpSpPr>
            <p:cNvPr id="3" name="Skupina 3"/>
            <p:cNvGrpSpPr/>
            <p:nvPr/>
          </p:nvGrpSpPr>
          <p:grpSpPr>
            <a:xfrm>
              <a:off x="1204912" y="5086351"/>
              <a:ext cx="642919" cy="642919"/>
              <a:chOff x="1490641" y="5067311"/>
              <a:chExt cx="600082" cy="600082"/>
            </a:xfrm>
          </p:grpSpPr>
          <p:sp>
            <p:nvSpPr>
              <p:cNvPr id="25" name="Elipsa 24"/>
              <p:cNvSpPr/>
              <p:nvPr/>
            </p:nvSpPr>
            <p:spPr>
              <a:xfrm>
                <a:off x="1490641" y="5067311"/>
                <a:ext cx="600082" cy="6000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E6E6E6"/>
                  </a:solidFill>
                </a:endParaRPr>
              </a:p>
            </p:txBody>
          </p:sp>
          <p:grpSp>
            <p:nvGrpSpPr>
              <p:cNvPr id="4" name="Skupina 32"/>
              <p:cNvGrpSpPr/>
              <p:nvPr/>
            </p:nvGrpSpPr>
            <p:grpSpPr>
              <a:xfrm>
                <a:off x="1643042" y="5214950"/>
                <a:ext cx="285752" cy="285752"/>
                <a:chOff x="1643042" y="5214950"/>
                <a:chExt cx="285752" cy="285752"/>
              </a:xfrm>
            </p:grpSpPr>
            <p:cxnSp>
              <p:nvCxnSpPr>
                <p:cNvPr id="27" name="Přímá spojovací čára 26"/>
                <p:cNvCxnSpPr/>
                <p:nvPr/>
              </p:nvCxnSpPr>
              <p:spPr>
                <a:xfrm rot="10800000">
                  <a:off x="1643042" y="5357826"/>
                  <a:ext cx="285752" cy="2"/>
                </a:xfrm>
                <a:prstGeom prst="line">
                  <a:avLst/>
                </a:prstGeom>
                <a:ln w="19050">
                  <a:solidFill>
                    <a:srgbClr val="DD05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Přímá spojovací čára 27"/>
                <p:cNvCxnSpPr/>
                <p:nvPr/>
              </p:nvCxnSpPr>
              <p:spPr>
                <a:xfrm rot="5400000">
                  <a:off x="1643043" y="5357825"/>
                  <a:ext cx="285752" cy="2"/>
                </a:xfrm>
                <a:prstGeom prst="line">
                  <a:avLst/>
                </a:prstGeom>
                <a:ln w="19050">
                  <a:solidFill>
                    <a:srgbClr val="002E5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" name="TextovéPole 23"/>
            <p:cNvSpPr txBox="1"/>
            <p:nvPr/>
          </p:nvSpPr>
          <p:spPr>
            <a:xfrm>
              <a:off x="1785918" y="514351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cs-CZ" sz="1100" b="1" dirty="0">
                  <a:solidFill>
                    <a:srgbClr val="DD052A"/>
                  </a:solidFill>
                  <a:latin typeface="Arial" pitchFamily="34" charset="0"/>
                  <a:cs typeface="Arial" pitchFamily="34" charset="0"/>
                </a:rPr>
                <a:t>Connect</a:t>
              </a:r>
            </a:p>
            <a:p>
              <a:pPr>
                <a:lnSpc>
                  <a:spcPts val="1600"/>
                </a:lnSpc>
              </a:pPr>
              <a:r>
                <a:rPr lang="cs-CZ" sz="1100" b="1" dirty="0">
                  <a:solidFill>
                    <a:srgbClr val="002E60"/>
                  </a:solidFill>
                  <a:latin typeface="Arial" pitchFamily="34" charset="0"/>
                  <a:cs typeface="Arial" pitchFamily="34" charset="0"/>
                </a:rPr>
                <a:t>&amp; Support</a:t>
              </a:r>
            </a:p>
          </p:txBody>
        </p:sp>
      </p:grpSp>
      <p:sp>
        <p:nvSpPr>
          <p:cNvPr id="29" name="Zástupný symbol pro nadpis 1"/>
          <p:cNvSpPr txBox="1">
            <a:spLocks/>
          </p:cNvSpPr>
          <p:nvPr/>
        </p:nvSpPr>
        <p:spPr>
          <a:xfrm>
            <a:off x="2577631" y="1214422"/>
            <a:ext cx="61106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cs-CZ" sz="3200" b="1" dirty="0" smtClean="0">
                <a:solidFill>
                  <a:srgbClr val="DD052A"/>
                </a:solidFill>
                <a:latin typeface="Arial" pitchFamily="34" charset="0"/>
                <a:ea typeface="+mj-ea"/>
                <a:cs typeface="Arial" pitchFamily="34" charset="0"/>
              </a:rPr>
              <a:t>Průmysl 4.0 v České republice</a:t>
            </a:r>
            <a:endParaRPr lang="cs-CZ" sz="3200" b="1" dirty="0">
              <a:solidFill>
                <a:srgbClr val="DD052A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2577631" y="2204864"/>
            <a:ext cx="46434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60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Máme nakročeno správným směrem?</a:t>
            </a:r>
            <a:endParaRPr lang="cs-CZ" sz="160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785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2"/>
          <p:cNvSpPr txBox="1">
            <a:spLocks/>
          </p:cNvSpPr>
          <p:nvPr/>
        </p:nvSpPr>
        <p:spPr>
          <a:xfrm>
            <a:off x="832549" y="650310"/>
            <a:ext cx="10520035" cy="55870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Úzké vazby k Německu a </a:t>
            </a: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průmyslovost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ČR (top v EU) trendu napomáhají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Otevřenost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ekonomiky a schopnost </a:t>
            </a: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adaptovat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integrovat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technologie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Velká příležitost pro zvýšení </a:t>
            </a: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konkurenceschopnosti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ALE zatím nepřipravená infrastruktura, legislativa, i samotné obyvatelstvo</a:t>
            </a:r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-24680" y="274711"/>
            <a:ext cx="571472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6BBC16A7-D824-4EE1-8A28-7EC288BDDD05}" type="slidenum">
              <a:rPr lang="cs-CZ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23</a:t>
            </a:fld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2544" y="188645"/>
            <a:ext cx="551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Průmysl 4.0 v České republice</a:t>
            </a:r>
            <a:endParaRPr lang="cs-CZ" sz="240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09" y="4277075"/>
            <a:ext cx="7552914" cy="18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77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2"/>
          <p:cNvSpPr txBox="1">
            <a:spLocks/>
          </p:cNvSpPr>
          <p:nvPr/>
        </p:nvSpPr>
        <p:spPr>
          <a:xfrm>
            <a:off x="832549" y="650310"/>
            <a:ext cx="10520035" cy="55870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Výzkum a vývoj</a:t>
            </a:r>
            <a:endParaRPr lang="cs-CZ" sz="2000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Nutné větší </a:t>
            </a:r>
            <a:r>
              <a:rPr lang="cs-CZ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propojení</a:t>
            </a: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pc="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VaV</a:t>
            </a:r>
            <a:r>
              <a:rPr lang="cs-CZ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průmyslu</a:t>
            </a: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Koncepční zaměření </a:t>
            </a:r>
            <a:r>
              <a:rPr lang="cs-CZ" spc="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VaV</a:t>
            </a:r>
            <a:r>
              <a:rPr lang="cs-CZ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efektivnější financování a hodnocení </a:t>
            </a:r>
            <a:r>
              <a:rPr lang="cs-CZ" spc="4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VaV</a:t>
            </a:r>
            <a:endParaRPr lang="cs-CZ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Podporovat </a:t>
            </a:r>
            <a:r>
              <a:rPr lang="cs-CZ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interdisciplinaritu </a:t>
            </a: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(i se společenskými vědami)</a:t>
            </a: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Cílení podpory na témata Průmyslu 4.0 – problém s </a:t>
            </a:r>
            <a:r>
              <a:rPr lang="cs-CZ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definicí</a:t>
            </a: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-24680" y="274711"/>
            <a:ext cx="571472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6BBC16A7-D824-4EE1-8A28-7EC288BDDD05}" type="slidenum">
              <a:rPr lang="cs-CZ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24</a:t>
            </a:fld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2544" y="188645"/>
            <a:ext cx="551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Průmysl 4.0 v České republice</a:t>
            </a:r>
            <a:endParaRPr lang="cs-CZ" sz="240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09" y="4277075"/>
            <a:ext cx="7552914" cy="18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43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2"/>
          <p:cNvSpPr txBox="1">
            <a:spLocks/>
          </p:cNvSpPr>
          <p:nvPr/>
        </p:nvSpPr>
        <p:spPr>
          <a:xfrm>
            <a:off x="832549" y="774776"/>
            <a:ext cx="5983531" cy="5462535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Národní iniciativa Průmysl 4.0</a:t>
            </a: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Koordinováno MPO</a:t>
            </a: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Tým pod vedením prof. Maříka</a:t>
            </a: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Iniciativa vyhlášena na MSV 2015 v Brně</a:t>
            </a: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Dokument </a:t>
            </a:r>
            <a:r>
              <a:rPr lang="cs-CZ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dokončen </a:t>
            </a: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 únoru 2016, </a:t>
            </a:r>
            <a:r>
              <a:rPr lang="cs-CZ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 květnu vydán </a:t>
            </a: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knižně</a:t>
            </a: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cs-CZ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tematických kapitol analyzuje výchozí stav, naznačuje trendy vývoje, přináší SWOT analýzu a </a:t>
            </a: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navrhuje konkrétní opatření</a:t>
            </a:r>
            <a:endParaRPr lang="cs-CZ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pt-BR" b="1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Iniciativa byla schválena vládou dne 24.8.2016</a:t>
            </a: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-24680" y="274711"/>
            <a:ext cx="571472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6BBC16A7-D824-4EE1-8A28-7EC288BDDD05}" type="slidenum">
              <a:rPr lang="cs-CZ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25</a:t>
            </a:fld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2544" y="188645"/>
            <a:ext cx="551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Průmysl 4.0 v České republice</a:t>
            </a:r>
            <a:endParaRPr lang="cs-CZ" sz="240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380" y="-6679"/>
            <a:ext cx="4881300" cy="6948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924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2"/>
          <p:cNvSpPr txBox="1">
            <a:spLocks/>
          </p:cNvSpPr>
          <p:nvPr/>
        </p:nvSpPr>
        <p:spPr>
          <a:xfrm>
            <a:off x="832549" y="1196752"/>
            <a:ext cx="5514971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Spolupráce s Německem</a:t>
            </a: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Návštěva Angely Merkel se týkala také spolupráce v rámci </a:t>
            </a: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P4.0</a:t>
            </a: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Byla podepsána dohoda mezi CIIRC a Německým výzkumným centrem pro umělou inteligenci (DFKI)</a:t>
            </a: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Ohlášena plánovaná česko-německá výzva v programu </a:t>
            </a: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DELTA (TAČR)</a:t>
            </a:r>
            <a:endParaRPr lang="cs-CZ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-24680" y="274711"/>
            <a:ext cx="571472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6BBC16A7-D824-4EE1-8A28-7EC288BDDD05}" type="slidenum">
              <a:rPr lang="cs-CZ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26</a:t>
            </a:fld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2544" y="188645"/>
            <a:ext cx="551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Průmysl 4.0 v České republice</a:t>
            </a:r>
            <a:endParaRPr lang="cs-CZ" sz="240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586" y="1533304"/>
            <a:ext cx="5789414" cy="3821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736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2"/>
          <p:cNvSpPr txBox="1">
            <a:spLocks/>
          </p:cNvSpPr>
          <p:nvPr/>
        </p:nvSpPr>
        <p:spPr>
          <a:xfrm>
            <a:off x="832549" y="980728"/>
            <a:ext cx="5514971" cy="5256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Aliance Společnost 4.0</a:t>
            </a: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Pod vedením Národního koordinátora digitální agendy Tomáše Prouzy</a:t>
            </a: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Bude založena při kulatém stole Národního konventu </a:t>
            </a:r>
            <a:r>
              <a:rPr lang="cs-CZ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2.12.2016</a:t>
            </a: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b="1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Jedním z prvních </a:t>
            </a:r>
            <a:r>
              <a:rPr lang="cs-CZ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cílů </a:t>
            </a: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iniciativy </a:t>
            </a:r>
            <a:r>
              <a:rPr lang="cs-CZ" b="1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Vzdělávání 4.0 </a:t>
            </a:r>
            <a:r>
              <a:rPr lang="cs-CZ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(MŠMT) a </a:t>
            </a:r>
            <a:r>
              <a:rPr lang="cs-CZ" b="1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Práce 4.0 </a:t>
            </a:r>
            <a:r>
              <a:rPr lang="cs-CZ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(MPSV</a:t>
            </a: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 – navazující na Průmysl 4.0</a:t>
            </a: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Výhledově zastřešující </a:t>
            </a:r>
            <a:r>
              <a:rPr lang="cs-CZ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Akční plán ke Společnosti 4.0</a:t>
            </a: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-24680" y="274711"/>
            <a:ext cx="571472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6BBC16A7-D824-4EE1-8A28-7EC288BDDD05}" type="slidenum">
              <a:rPr lang="cs-CZ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27</a:t>
            </a:fld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2544" y="188645"/>
            <a:ext cx="551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Průmysl 4.0 v České republice</a:t>
            </a:r>
            <a:endParaRPr lang="cs-CZ" sz="240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393" y="1556792"/>
            <a:ext cx="5935303" cy="413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66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2"/>
          <p:cNvSpPr txBox="1">
            <a:spLocks/>
          </p:cNvSpPr>
          <p:nvPr/>
        </p:nvSpPr>
        <p:spPr>
          <a:xfrm>
            <a:off x="832549" y="774777"/>
            <a:ext cx="10880075" cy="5462535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Oddělení podpory výzkumu a vývoje 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agentury </a:t>
            </a:r>
            <a:r>
              <a:rPr lang="cs-CZ" sz="2000" spc="4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CzechInvest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téma dlouhodobě sleduje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Šíříme obecné povědomí o tématu sérií konferencí „</a:t>
            </a: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Průmysl 4.0 v praxi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Podporujeme internacionalizaci českého výzkumu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Spojujeme průmysl s akademickou sférou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Pomáháme a informujeme</a:t>
            </a:r>
            <a:endParaRPr lang="cs-CZ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-24680" y="274711"/>
            <a:ext cx="571472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6BBC16A7-D824-4EE1-8A28-7EC288BDDD05}" type="slidenum">
              <a:rPr lang="cs-CZ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28</a:t>
            </a:fld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2544" y="188645"/>
            <a:ext cx="551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Průmysl 4.0 v České republice</a:t>
            </a:r>
            <a:endParaRPr lang="cs-CZ" sz="240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7476" t="34880" r="7476" b="14885"/>
          <a:stretch/>
        </p:blipFill>
        <p:spPr>
          <a:xfrm>
            <a:off x="1919028" y="3140968"/>
            <a:ext cx="8856984" cy="2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79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" y="0"/>
            <a:ext cx="2328387" cy="6858000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-5862" y="8180"/>
            <a:ext cx="2316587" cy="6858000"/>
          </a:xfrm>
          <a:prstGeom prst="rect">
            <a:avLst/>
          </a:prstGeom>
          <a:solidFill>
            <a:srgbClr val="002E6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4083" y="1348001"/>
            <a:ext cx="2285984" cy="214314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4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I.</a:t>
            </a:r>
          </a:p>
        </p:txBody>
      </p:sp>
      <p:grpSp>
        <p:nvGrpSpPr>
          <p:cNvPr id="2" name="Skupina 21"/>
          <p:cNvGrpSpPr/>
          <p:nvPr/>
        </p:nvGrpSpPr>
        <p:grpSpPr>
          <a:xfrm>
            <a:off x="2013712" y="6051452"/>
            <a:ext cx="1866890" cy="642919"/>
            <a:chOff x="1204912" y="5086351"/>
            <a:chExt cx="1866890" cy="642919"/>
          </a:xfrm>
        </p:grpSpPr>
        <p:grpSp>
          <p:nvGrpSpPr>
            <p:cNvPr id="3" name="Skupina 3"/>
            <p:cNvGrpSpPr/>
            <p:nvPr/>
          </p:nvGrpSpPr>
          <p:grpSpPr>
            <a:xfrm>
              <a:off x="1204912" y="5086351"/>
              <a:ext cx="642919" cy="642919"/>
              <a:chOff x="1490641" y="5067311"/>
              <a:chExt cx="600082" cy="600082"/>
            </a:xfrm>
          </p:grpSpPr>
          <p:sp>
            <p:nvSpPr>
              <p:cNvPr id="25" name="Elipsa 24"/>
              <p:cNvSpPr/>
              <p:nvPr/>
            </p:nvSpPr>
            <p:spPr>
              <a:xfrm>
                <a:off x="1490641" y="5067311"/>
                <a:ext cx="600082" cy="6000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E6E6E6"/>
                  </a:solidFill>
                </a:endParaRPr>
              </a:p>
            </p:txBody>
          </p:sp>
          <p:grpSp>
            <p:nvGrpSpPr>
              <p:cNvPr id="4" name="Skupina 32"/>
              <p:cNvGrpSpPr/>
              <p:nvPr/>
            </p:nvGrpSpPr>
            <p:grpSpPr>
              <a:xfrm>
                <a:off x="1643042" y="5214950"/>
                <a:ext cx="285752" cy="285752"/>
                <a:chOff x="1643042" y="5214950"/>
                <a:chExt cx="285752" cy="285752"/>
              </a:xfrm>
            </p:grpSpPr>
            <p:cxnSp>
              <p:nvCxnSpPr>
                <p:cNvPr id="27" name="Přímá spojovací čára 26"/>
                <p:cNvCxnSpPr/>
                <p:nvPr/>
              </p:nvCxnSpPr>
              <p:spPr>
                <a:xfrm rot="10800000">
                  <a:off x="1643042" y="5357826"/>
                  <a:ext cx="285752" cy="2"/>
                </a:xfrm>
                <a:prstGeom prst="line">
                  <a:avLst/>
                </a:prstGeom>
                <a:ln w="19050">
                  <a:solidFill>
                    <a:srgbClr val="DD05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Přímá spojovací čára 27"/>
                <p:cNvCxnSpPr/>
                <p:nvPr/>
              </p:nvCxnSpPr>
              <p:spPr>
                <a:xfrm rot="5400000">
                  <a:off x="1643043" y="5357825"/>
                  <a:ext cx="285752" cy="2"/>
                </a:xfrm>
                <a:prstGeom prst="line">
                  <a:avLst/>
                </a:prstGeom>
                <a:ln w="19050">
                  <a:solidFill>
                    <a:srgbClr val="002E5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" name="TextovéPole 23"/>
            <p:cNvSpPr txBox="1"/>
            <p:nvPr/>
          </p:nvSpPr>
          <p:spPr>
            <a:xfrm>
              <a:off x="1785918" y="514351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cs-CZ" sz="1100" b="1" dirty="0">
                  <a:solidFill>
                    <a:srgbClr val="DD052A"/>
                  </a:solidFill>
                  <a:latin typeface="Arial" pitchFamily="34" charset="0"/>
                  <a:cs typeface="Arial" pitchFamily="34" charset="0"/>
                </a:rPr>
                <a:t>Connect</a:t>
              </a:r>
            </a:p>
            <a:p>
              <a:pPr>
                <a:lnSpc>
                  <a:spcPts val="1600"/>
                </a:lnSpc>
              </a:pPr>
              <a:r>
                <a:rPr lang="cs-CZ" sz="1100" b="1" dirty="0">
                  <a:solidFill>
                    <a:srgbClr val="002E60"/>
                  </a:solidFill>
                  <a:latin typeface="Arial" pitchFamily="34" charset="0"/>
                  <a:cs typeface="Arial" pitchFamily="34" charset="0"/>
                </a:rPr>
                <a:t>&amp; Support</a:t>
              </a:r>
            </a:p>
          </p:txBody>
        </p:sp>
      </p:grpSp>
      <p:sp>
        <p:nvSpPr>
          <p:cNvPr id="29" name="Zástupný symbol pro nadpis 1"/>
          <p:cNvSpPr txBox="1">
            <a:spLocks/>
          </p:cNvSpPr>
          <p:nvPr/>
        </p:nvSpPr>
        <p:spPr>
          <a:xfrm>
            <a:off x="2577631" y="1214422"/>
            <a:ext cx="55345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cs-CZ" sz="3200" b="1" dirty="0" smtClean="0">
                <a:solidFill>
                  <a:srgbClr val="DD052A"/>
                </a:solidFill>
                <a:latin typeface="Arial" pitchFamily="34" charset="0"/>
                <a:ea typeface="+mj-ea"/>
                <a:cs typeface="Arial" pitchFamily="34" charset="0"/>
              </a:rPr>
              <a:t>Historie a vznik konceptu</a:t>
            </a:r>
            <a:endParaRPr lang="cs-CZ" sz="3200" b="1" dirty="0">
              <a:solidFill>
                <a:srgbClr val="DD052A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2577631" y="2214559"/>
            <a:ext cx="46434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60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Předchozí průmyslové revoluce</a:t>
            </a:r>
          </a:p>
          <a:p>
            <a:pPr lvl="0"/>
            <a:r>
              <a:rPr lang="cs-CZ" sz="160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... a hlavní rysy té současné</a:t>
            </a:r>
            <a:endParaRPr lang="cs-CZ" sz="160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4558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2"/>
          <p:cNvSpPr txBox="1">
            <a:spLocks/>
          </p:cNvSpPr>
          <p:nvPr/>
        </p:nvSpPr>
        <p:spPr>
          <a:xfrm>
            <a:off x="832549" y="1229578"/>
            <a:ext cx="5335459" cy="42148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Všechny předchozí průmyslové revoluce s sebou přinesly široké společenské změny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Zatímco předchozí ale ovlivnily především průmyslovou výrobu, ta čtvrtá zde teprve začíná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Jedná se skutečně o revoluci nebo spíše o evoluci?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Bude nutný nadhled a multidisciplinární přístup</a:t>
            </a:r>
            <a:endParaRPr lang="cs-CZ" sz="2000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-24680" y="274711"/>
            <a:ext cx="571472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6BBC16A7-D824-4EE1-8A28-7EC288BDDD05}" type="slidenum">
              <a:rPr lang="cs-CZ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2544" y="188645"/>
            <a:ext cx="551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Historie</a:t>
            </a:r>
            <a:endParaRPr lang="cs-CZ" sz="240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942443"/>
            <a:ext cx="5735960" cy="27891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2"/>
          <p:cNvSpPr txBox="1">
            <a:spLocks/>
          </p:cNvSpPr>
          <p:nvPr/>
        </p:nvSpPr>
        <p:spPr>
          <a:xfrm>
            <a:off x="832549" y="1229578"/>
            <a:ext cx="5335459" cy="42148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Koncept poprvé představen na Hannover </a:t>
            </a:r>
            <a:r>
              <a:rPr lang="cs-CZ" sz="2000" spc="4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Messe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2011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První strategický dokument v roce 2013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 jiných zemích podobné aktivity s různými názvy</a:t>
            </a: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Smart </a:t>
            </a:r>
            <a:r>
              <a:rPr lang="cs-CZ" sz="2000" spc="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Manufacturing</a:t>
            </a:r>
            <a:r>
              <a:rPr lang="cs-CZ" sz="20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spc="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Leadership</a:t>
            </a:r>
            <a:r>
              <a:rPr lang="cs-CZ" sz="20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spc="4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Coalition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(USA)</a:t>
            </a: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Industrial</a:t>
            </a:r>
            <a:r>
              <a:rPr lang="cs-CZ" sz="20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Internet </a:t>
            </a:r>
            <a:r>
              <a:rPr lang="cs-CZ" sz="2000" spc="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Consortium</a:t>
            </a:r>
            <a:r>
              <a:rPr lang="cs-CZ" sz="20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(USA)</a:t>
            </a: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Industrial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spc="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Value</a:t>
            </a:r>
            <a:r>
              <a:rPr lang="cs-CZ" sz="20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spc="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Chain</a:t>
            </a:r>
            <a:r>
              <a:rPr lang="cs-CZ" sz="20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spc="4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Initiative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(Japonsko)</a:t>
            </a: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-24680" y="274711"/>
            <a:ext cx="571472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6BBC16A7-D824-4EE1-8A28-7EC288BDDD05}" type="slidenum">
              <a:rPr lang="cs-CZ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5</a:t>
            </a:fld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2544" y="188645"/>
            <a:ext cx="551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Historie</a:t>
            </a:r>
            <a:endParaRPr lang="cs-CZ" sz="240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47" y="1689943"/>
            <a:ext cx="5956853" cy="32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05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2"/>
          <p:cNvSpPr txBox="1">
            <a:spLocks/>
          </p:cNvSpPr>
          <p:nvPr/>
        </p:nvSpPr>
        <p:spPr>
          <a:xfrm>
            <a:off x="832549" y="1229578"/>
            <a:ext cx="5335459" cy="42148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4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Kyberneticko-fyzické </a:t>
            </a:r>
            <a:r>
              <a:rPr lang="cs-CZ" sz="24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systémy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4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Autonomní </a:t>
            </a:r>
            <a:r>
              <a:rPr lang="cs-CZ" sz="24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roboty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4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Multiagentní </a:t>
            </a:r>
            <a:r>
              <a:rPr lang="cs-CZ" sz="24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systémy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4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Aditivní </a:t>
            </a:r>
            <a:r>
              <a:rPr lang="cs-CZ" sz="24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výroba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4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Digitalizace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4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Rozšířená realita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4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Simulace a </a:t>
            </a:r>
            <a:r>
              <a:rPr lang="cs-CZ" sz="2400" spc="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Virtualizace</a:t>
            </a:r>
            <a:r>
              <a:rPr lang="cs-CZ" sz="24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4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Internet </a:t>
            </a:r>
            <a:r>
              <a:rPr lang="cs-CZ" sz="2400" spc="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4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spc="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Things</a:t>
            </a:r>
            <a:endParaRPr lang="cs-CZ" sz="2400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4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Big </a:t>
            </a:r>
            <a:r>
              <a:rPr lang="cs-CZ" sz="24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Data</a:t>
            </a:r>
            <a:endParaRPr lang="cs-CZ" sz="2400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4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atd...</a:t>
            </a:r>
            <a:endParaRPr lang="cs-CZ" sz="2400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-24680" y="274711"/>
            <a:ext cx="571472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6BBC16A7-D824-4EE1-8A28-7EC288BDDD05}" type="slidenum">
              <a:rPr lang="cs-CZ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6</a:t>
            </a:fld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2544" y="188645"/>
            <a:ext cx="551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Hlavní rysy Průmyslu 4.0</a:t>
            </a:r>
            <a:endParaRPr lang="cs-CZ" sz="240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980728"/>
            <a:ext cx="4526671" cy="45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89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2"/>
          <p:cNvSpPr txBox="1">
            <a:spLocks/>
          </p:cNvSpPr>
          <p:nvPr/>
        </p:nvSpPr>
        <p:spPr>
          <a:xfrm>
            <a:off x="832549" y="774777"/>
            <a:ext cx="10664051" cy="466964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b="1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Integrace horizontální </a:t>
            </a:r>
            <a:r>
              <a:rPr lang="cs-CZ" sz="20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(hodnotového řetězce) – plná počítačová integrace od podání objednávky až k expedici a distribuční 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síti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b="1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Integrace vertikální </a:t>
            </a:r>
            <a:r>
              <a:rPr lang="cs-CZ" sz="20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(vnitropodnikové) – od úrovně řízení v reálném čase, přes plánování a rozvrhování výroby a ERP systémy až k rozhodování na nejvyšší 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úrovni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b="1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Integrace inženýrské podpory </a:t>
            </a:r>
            <a:r>
              <a:rPr lang="cs-CZ" sz="20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(životního cyklu) - napříč celým inženýrským řetězcem – od výzkumu, vývoje, </a:t>
            </a:r>
            <a:r>
              <a:rPr lang="cs-CZ" sz="2000" spc="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prototypování</a:t>
            </a:r>
            <a:r>
              <a:rPr lang="cs-CZ" sz="20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rozvrhování výroby až po ošetření celého životního cyklu výrobku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75" lvl="1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-24680" y="274711"/>
            <a:ext cx="571472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6BBC16A7-D824-4EE1-8A28-7EC288BDDD05}" type="slidenum">
              <a:rPr lang="cs-CZ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7</a:t>
            </a:fld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2544" y="188645"/>
            <a:ext cx="551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Integrace</a:t>
            </a:r>
            <a:endParaRPr lang="cs-CZ" sz="240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" t="21354" r="4223" b="37581"/>
          <a:stretch/>
        </p:blipFill>
        <p:spPr>
          <a:xfrm>
            <a:off x="1808090" y="4365104"/>
            <a:ext cx="871296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08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2"/>
          <p:cNvSpPr txBox="1">
            <a:spLocks/>
          </p:cNvSpPr>
          <p:nvPr/>
        </p:nvSpPr>
        <p:spPr>
          <a:xfrm>
            <a:off x="832549" y="1229578"/>
            <a:ext cx="5335459" cy="42148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Průmysl 4.0 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≠ </a:t>
            </a: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Digitalizace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Vysokorychlostní </a:t>
            </a:r>
            <a:r>
              <a:rPr lang="cs-CZ" sz="20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internet je jen </a:t>
            </a:r>
            <a:r>
              <a:rPr lang="cs-CZ" sz="2000" b="1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nezbytným </a:t>
            </a:r>
            <a:r>
              <a:rPr lang="cs-CZ" sz="2000" b="1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předpokladem</a:t>
            </a: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Nutnost pro Big Data </a:t>
            </a:r>
            <a:r>
              <a:rPr lang="cs-CZ" sz="2000" spc="4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Analysis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M2M </a:t>
            </a:r>
            <a:r>
              <a:rPr lang="cs-CZ" sz="2000" spc="4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Communication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nebo </a:t>
            </a:r>
            <a:r>
              <a:rPr lang="cs-CZ" sz="2000" spc="4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Cloud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spc="4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Computing</a:t>
            </a:r>
            <a:endParaRPr lang="cs-CZ" sz="2000" spc="4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000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ts val="240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0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Rozhodující je dodaná </a:t>
            </a:r>
            <a:r>
              <a:rPr lang="cs-CZ" sz="2000" b="1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inteligence</a:t>
            </a:r>
            <a:r>
              <a:rPr lang="cs-CZ" sz="20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řešení</a:t>
            </a:r>
            <a:endParaRPr lang="cs-CZ" spc="4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-24680" y="274711"/>
            <a:ext cx="571472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6BBC16A7-D824-4EE1-8A28-7EC288BDDD05}" type="slidenum">
              <a:rPr lang="cs-CZ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8</a:t>
            </a:fld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2544" y="188645"/>
            <a:ext cx="551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Digitalizace</a:t>
            </a:r>
            <a:endParaRPr lang="cs-CZ" sz="240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345" y="1915416"/>
            <a:ext cx="5872335" cy="284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37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" y="0"/>
            <a:ext cx="2328387" cy="6858000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-5862" y="8180"/>
            <a:ext cx="2316587" cy="6858000"/>
          </a:xfrm>
          <a:prstGeom prst="rect">
            <a:avLst/>
          </a:prstGeom>
          <a:solidFill>
            <a:srgbClr val="002E6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4083" y="1348001"/>
            <a:ext cx="2285984" cy="214314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48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II.</a:t>
            </a:r>
            <a:endParaRPr lang="cs-CZ" sz="48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" name="Skupina 21"/>
          <p:cNvGrpSpPr/>
          <p:nvPr/>
        </p:nvGrpSpPr>
        <p:grpSpPr>
          <a:xfrm>
            <a:off x="2013712" y="6051452"/>
            <a:ext cx="1866890" cy="642919"/>
            <a:chOff x="1204912" y="5086351"/>
            <a:chExt cx="1866890" cy="642919"/>
          </a:xfrm>
        </p:grpSpPr>
        <p:grpSp>
          <p:nvGrpSpPr>
            <p:cNvPr id="3" name="Skupina 3"/>
            <p:cNvGrpSpPr/>
            <p:nvPr/>
          </p:nvGrpSpPr>
          <p:grpSpPr>
            <a:xfrm>
              <a:off x="1204912" y="5086351"/>
              <a:ext cx="642919" cy="642919"/>
              <a:chOff x="1490641" y="5067311"/>
              <a:chExt cx="600082" cy="600082"/>
            </a:xfrm>
          </p:grpSpPr>
          <p:sp>
            <p:nvSpPr>
              <p:cNvPr id="25" name="Elipsa 24"/>
              <p:cNvSpPr/>
              <p:nvPr/>
            </p:nvSpPr>
            <p:spPr>
              <a:xfrm>
                <a:off x="1490641" y="5067311"/>
                <a:ext cx="600082" cy="6000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E6E6E6"/>
                  </a:solidFill>
                </a:endParaRPr>
              </a:p>
            </p:txBody>
          </p:sp>
          <p:grpSp>
            <p:nvGrpSpPr>
              <p:cNvPr id="4" name="Skupina 32"/>
              <p:cNvGrpSpPr/>
              <p:nvPr/>
            </p:nvGrpSpPr>
            <p:grpSpPr>
              <a:xfrm>
                <a:off x="1643042" y="5214950"/>
                <a:ext cx="285752" cy="285752"/>
                <a:chOff x="1643042" y="5214950"/>
                <a:chExt cx="285752" cy="285752"/>
              </a:xfrm>
            </p:grpSpPr>
            <p:cxnSp>
              <p:nvCxnSpPr>
                <p:cNvPr id="27" name="Přímá spojovací čára 26"/>
                <p:cNvCxnSpPr/>
                <p:nvPr/>
              </p:nvCxnSpPr>
              <p:spPr>
                <a:xfrm rot="10800000">
                  <a:off x="1643042" y="5357826"/>
                  <a:ext cx="285752" cy="2"/>
                </a:xfrm>
                <a:prstGeom prst="line">
                  <a:avLst/>
                </a:prstGeom>
                <a:ln w="19050">
                  <a:solidFill>
                    <a:srgbClr val="DD05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Přímá spojovací čára 27"/>
                <p:cNvCxnSpPr/>
                <p:nvPr/>
              </p:nvCxnSpPr>
              <p:spPr>
                <a:xfrm rot="5400000">
                  <a:off x="1643043" y="5357825"/>
                  <a:ext cx="285752" cy="2"/>
                </a:xfrm>
                <a:prstGeom prst="line">
                  <a:avLst/>
                </a:prstGeom>
                <a:ln w="19050">
                  <a:solidFill>
                    <a:srgbClr val="002E5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" name="TextovéPole 23"/>
            <p:cNvSpPr txBox="1"/>
            <p:nvPr/>
          </p:nvSpPr>
          <p:spPr>
            <a:xfrm>
              <a:off x="1785918" y="514351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cs-CZ" sz="1100" b="1" dirty="0">
                  <a:solidFill>
                    <a:srgbClr val="DD052A"/>
                  </a:solidFill>
                  <a:latin typeface="Arial" pitchFamily="34" charset="0"/>
                  <a:cs typeface="Arial" pitchFamily="34" charset="0"/>
                </a:rPr>
                <a:t>Connect</a:t>
              </a:r>
            </a:p>
            <a:p>
              <a:pPr>
                <a:lnSpc>
                  <a:spcPts val="1600"/>
                </a:lnSpc>
              </a:pPr>
              <a:r>
                <a:rPr lang="cs-CZ" sz="1100" b="1" dirty="0">
                  <a:solidFill>
                    <a:srgbClr val="002E60"/>
                  </a:solidFill>
                  <a:latin typeface="Arial" pitchFamily="34" charset="0"/>
                  <a:cs typeface="Arial" pitchFamily="34" charset="0"/>
                </a:rPr>
                <a:t>&amp; Support</a:t>
              </a:r>
            </a:p>
          </p:txBody>
        </p:sp>
      </p:grpSp>
      <p:sp>
        <p:nvSpPr>
          <p:cNvPr id="29" name="Zástupný symbol pro nadpis 1"/>
          <p:cNvSpPr txBox="1">
            <a:spLocks/>
          </p:cNvSpPr>
          <p:nvPr/>
        </p:nvSpPr>
        <p:spPr>
          <a:xfrm>
            <a:off x="2577631" y="1214422"/>
            <a:ext cx="61106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cs-CZ" sz="3200" b="1" dirty="0" smtClean="0">
                <a:solidFill>
                  <a:srgbClr val="DD052A"/>
                </a:solidFill>
                <a:latin typeface="Arial" pitchFamily="34" charset="0"/>
                <a:ea typeface="+mj-ea"/>
                <a:cs typeface="Arial" pitchFamily="34" charset="0"/>
              </a:rPr>
              <a:t>Kyberneticko-fyzické systémy</a:t>
            </a:r>
            <a:endParaRPr lang="cs-CZ" sz="3200" b="1" dirty="0">
              <a:solidFill>
                <a:srgbClr val="DD052A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2577631" y="2214559"/>
            <a:ext cx="46434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60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Základní kámen Průmyslu 4.0</a:t>
            </a:r>
            <a:endParaRPr lang="cs-CZ" sz="160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0560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20328</TotalTime>
  <Words>1875</Words>
  <Application>Microsoft Office PowerPoint</Application>
  <PresentationFormat>Širokoúhlá obrazovka</PresentationFormat>
  <Paragraphs>345</Paragraphs>
  <Slides>28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1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LENOVO</dc:creator>
  <cp:lastModifiedBy>Pašek Roman</cp:lastModifiedBy>
  <cp:revision>107</cp:revision>
  <cp:lastPrinted>2016-08-25T16:45:38Z</cp:lastPrinted>
  <dcterms:created xsi:type="dcterms:W3CDTF">2016-08-10T16:50:44Z</dcterms:created>
  <dcterms:modified xsi:type="dcterms:W3CDTF">2016-11-23T12:32:01Z</dcterms:modified>
</cp:coreProperties>
</file>